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1" r:id="rId3"/>
    <p:sldId id="263" r:id="rId4"/>
    <p:sldId id="262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4646"/>
  </p:normalViewPr>
  <p:slideViewPr>
    <p:cSldViewPr snapToGrid="0" snapToObjects="1">
      <p:cViewPr varScale="1">
        <p:scale>
          <a:sx n="89" d="100"/>
          <a:sy n="89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89508-E40F-234D-89EC-26DD2CCDA467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688A6-EAAF-0E4F-BAD8-5F129D716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688A6-EAAF-0E4F-BAD8-5F129D716F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26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1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0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1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9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0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8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2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7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6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3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34289-BA57-AF4F-8304-1FCCAED2F6E2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800D7-5F42-E04F-AA01-44FB2CDB5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1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92187"/>
          </a:xfrm>
        </p:spPr>
        <p:txBody>
          <a:bodyPr/>
          <a:lstStyle/>
          <a:p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3900" y="2114550"/>
            <a:ext cx="7668768" cy="957770"/>
          </a:xfrm>
        </p:spPr>
        <p:txBody>
          <a:bodyPr/>
          <a:lstStyle/>
          <a:p>
            <a:pPr algn="r"/>
            <a:r>
              <a:rPr lang="en-US" dirty="0" smtClean="0"/>
              <a:t>Emre Eftelioglu</a:t>
            </a:r>
          </a:p>
          <a:p>
            <a:pPr algn="r"/>
            <a:r>
              <a:rPr lang="en-US" dirty="0" smtClean="0"/>
              <a:t>University of Minnesota </a:t>
            </a:r>
            <a:r>
              <a:rPr lang="mr-IN" dirty="0" smtClean="0"/>
              <a:t>–</a:t>
            </a:r>
            <a:r>
              <a:rPr lang="en-US" dirty="0" smtClean="0"/>
              <a:t> 01/17/2017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4763016"/>
            <a:ext cx="9533467" cy="172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/>
              <a:t>Collaboration Objective</a:t>
            </a:r>
          </a:p>
          <a:p>
            <a:pPr marL="342900" indent="-342900" algn="l">
              <a:buFontTx/>
              <a:buChar char="-"/>
            </a:pPr>
            <a:r>
              <a:rPr lang="en-US" sz="1800" dirty="0" smtClean="0"/>
              <a:t>Early career researcher, looking to collaborate with domain scientists</a:t>
            </a:r>
          </a:p>
          <a:p>
            <a:pPr marL="342900" indent="-342900" algn="l">
              <a:buFontTx/>
              <a:buChar char="-"/>
            </a:pPr>
            <a:r>
              <a:rPr lang="en-US" sz="1800" dirty="0" smtClean="0"/>
              <a:t>Specifically: Context-aware spatial data mining.</a:t>
            </a:r>
          </a:p>
          <a:p>
            <a:pPr marL="342900" indent="-342900" algn="l">
              <a:buFontTx/>
              <a:buChar char="-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64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15" y="107708"/>
            <a:ext cx="4907217" cy="667808"/>
          </a:xfrm>
        </p:spPr>
        <p:txBody>
          <a:bodyPr/>
          <a:lstStyle/>
          <a:p>
            <a:pPr algn="ctr"/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Autocorrelation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1168399"/>
            <a:ext cx="11175999" cy="447040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200" dirty="0">
                <a:latin typeface="Arial Hebrew" charset="-79"/>
                <a:ea typeface="Arial Hebrew" charset="-79"/>
                <a:cs typeface="Arial Hebrew" charset="-79"/>
              </a:rPr>
              <a:t>First Law of Geography 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Arial Hebrew" charset="-79"/>
                <a:ea typeface="Arial Hebrew" charset="-79"/>
                <a:cs typeface="Arial Hebrew" charset="-79"/>
              </a:rPr>
              <a:t>All things are related, but nearby things are more related than distant things. [</a:t>
            </a:r>
            <a:r>
              <a:rPr lang="en-US" altLang="en-US" sz="2200" dirty="0" smtClean="0">
                <a:latin typeface="Arial Hebrew" charset="-79"/>
                <a:ea typeface="Arial Hebrew" charset="-79"/>
                <a:cs typeface="Arial Hebrew" charset="-79"/>
              </a:rPr>
              <a:t>Tobler70]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200" dirty="0" smtClean="0">
                <a:latin typeface="Arial Hebrew" charset="-79"/>
                <a:ea typeface="Arial Hebrew" charset="-79"/>
                <a:cs typeface="Arial Hebrew" charset="-79"/>
              </a:rPr>
              <a:t>Spatial autocorrelation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 err="1" smtClean="0">
                <a:latin typeface="Arial Hebrew" charset="-79"/>
                <a:ea typeface="Arial Hebrew" charset="-79"/>
                <a:cs typeface="Arial Hebrew" charset="-79"/>
              </a:rPr>
              <a:t>i.i.d</a:t>
            </a:r>
            <a:r>
              <a:rPr lang="en-US" altLang="en-US" sz="2200" dirty="0">
                <a:latin typeface="Arial Hebrew" charset="-79"/>
                <a:ea typeface="Arial Hebrew" charset="-79"/>
                <a:cs typeface="Arial Hebrew" charset="-79"/>
              </a:rPr>
              <a:t>. assumption is not valid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 smtClean="0">
                <a:latin typeface="Arial Hebrew" charset="-79"/>
                <a:ea typeface="Arial Hebrew" charset="-79"/>
                <a:cs typeface="Arial Hebrew" charset="-79"/>
              </a:rPr>
              <a:t>Traditional statistics and Machine Learning Techniques do not perform well with spatial data</a:t>
            </a:r>
            <a:endParaRPr lang="en-US" altLang="en-US" sz="2200" dirty="0">
              <a:latin typeface="Arial Hebrew" charset="-79"/>
              <a:ea typeface="Arial Hebrew" charset="-79"/>
              <a:cs typeface="Arial Hebrew" charset="-79"/>
            </a:endParaRPr>
          </a:p>
          <a:p>
            <a:pPr lvl="1"/>
            <a:r>
              <a:rPr lang="en-US" sz="2200" dirty="0" smtClean="0">
                <a:latin typeface="Arial Hebrew" charset="-79"/>
                <a:ea typeface="Arial Hebrew" charset="-79"/>
                <a:cs typeface="Arial Hebrew" charset="-79"/>
              </a:rPr>
              <a:t>Violates the laws of physics. </a:t>
            </a:r>
            <a:endParaRPr lang="en-US" sz="2200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228600" lvl="1">
              <a:spcBef>
                <a:spcPts val="1000"/>
              </a:spcBef>
            </a:pPr>
            <a:r>
              <a:rPr lang="en-US" altLang="en-US" sz="2200" b="1" dirty="0" smtClean="0">
                <a:latin typeface="Arial Hebrew" charset="-79"/>
                <a:ea typeface="Arial Hebrew" charset="-79"/>
                <a:cs typeface="Arial Hebrew" charset="-79"/>
              </a:rPr>
              <a:t>Measures: K-function</a:t>
            </a:r>
            <a:r>
              <a:rPr lang="en-US" altLang="en-US" sz="2200" b="1" dirty="0">
                <a:latin typeface="Arial Hebrew" charset="-79"/>
                <a:ea typeface="Arial Hebrew" charset="-79"/>
                <a:cs typeface="Arial Hebrew" charset="-79"/>
              </a:rPr>
              <a:t>, Moran’s I, </a:t>
            </a:r>
            <a:r>
              <a:rPr lang="en-US" altLang="en-US" sz="2200" b="1" dirty="0" err="1">
                <a:latin typeface="Arial Hebrew" charset="-79"/>
                <a:ea typeface="Arial Hebrew" charset="-79"/>
                <a:cs typeface="Arial Hebrew" charset="-79"/>
              </a:rPr>
              <a:t>Variogram</a:t>
            </a:r>
            <a:r>
              <a:rPr lang="en-US" altLang="en-US" sz="2200" b="1" dirty="0">
                <a:latin typeface="Arial Hebrew" charset="-79"/>
                <a:ea typeface="Arial Hebrew" charset="-79"/>
                <a:cs typeface="Arial Hebrew" charset="-79"/>
              </a:rPr>
              <a:t>, </a:t>
            </a:r>
            <a:r>
              <a:rPr lang="en-US" altLang="en-US" sz="2200" b="1" dirty="0" smtClean="0">
                <a:latin typeface="Arial Hebrew" charset="-79"/>
                <a:ea typeface="Arial Hebrew" charset="-79"/>
                <a:cs typeface="Arial Hebrew" charset="-79"/>
              </a:rPr>
              <a:t>…</a:t>
            </a:r>
            <a:endParaRPr lang="en-US" altLang="en-US" sz="2200" b="1" dirty="0">
              <a:latin typeface="Arial Hebrew" charset="-79"/>
              <a:ea typeface="Arial Hebrew" charset="-79"/>
              <a:cs typeface="Arial Hebrew" charset="-79"/>
            </a:endParaRPr>
          </a:p>
          <a:p>
            <a:endParaRPr lang="en-US" sz="22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39" y="3993447"/>
            <a:ext cx="3831989" cy="244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358" y="3993447"/>
            <a:ext cx="3933225" cy="244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961763" y="6279766"/>
            <a:ext cx="50560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Independent, Identically Distributed pixel property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20738" y="6424566"/>
            <a:ext cx="3632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Vegetation Durability with SA</a:t>
            </a:r>
          </a:p>
        </p:txBody>
      </p:sp>
    </p:spTree>
    <p:extLst>
      <p:ext uri="{BB962C8B-B14F-4D97-AF65-F5344CB8AC3E}">
        <p14:creationId xmlns:p14="http://schemas.microsoft.com/office/powerpoint/2010/main" val="1840855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365" y="10741"/>
            <a:ext cx="7991085" cy="732155"/>
          </a:xfrm>
        </p:spPr>
        <p:txBody>
          <a:bodyPr/>
          <a:lstStyle/>
          <a:p>
            <a:pPr algn="ctr"/>
            <a:r>
              <a:rPr lang="en-US" dirty="0" smtClean="0"/>
              <a:t>Spatial Pattern Families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-51763" y="708492"/>
            <a:ext cx="44512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395288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effectLst/>
                <a:latin typeface="Arial Hebrew" charset="-79"/>
                <a:ea typeface="Arial Hebrew" charset="-79"/>
                <a:cs typeface="Arial Hebrew" charset="-79"/>
              </a:rPr>
              <a:t>Hotspots, Spatial clusters </a:t>
            </a:r>
          </a:p>
          <a:p>
            <a:pPr marL="514350" lvl="1" indent="-395288">
              <a:buFont typeface="Arial" charset="0"/>
              <a:buChar char="•"/>
            </a:pPr>
            <a:r>
              <a:rPr lang="en-US" sz="2400" dirty="0" smtClean="0">
                <a:effectLst/>
                <a:latin typeface="Arial Hebrew" charset="-79"/>
                <a:ea typeface="Arial Hebrew" charset="-79"/>
                <a:cs typeface="Arial Hebrew" charset="-79"/>
              </a:rPr>
              <a:t>Spatial outlier, discontinuities </a:t>
            </a:r>
          </a:p>
          <a:p>
            <a:pPr marL="514350" lvl="1" indent="-395288">
              <a:buFont typeface="Arial" charset="0"/>
              <a:buChar char="•"/>
            </a:pPr>
            <a:r>
              <a:rPr lang="en-US" sz="2400" dirty="0" smtClean="0">
                <a:effectLst/>
                <a:latin typeface="Arial Hebrew" charset="-79"/>
                <a:ea typeface="Arial Hebrew" charset="-79"/>
                <a:cs typeface="Arial Hebrew" charset="-79"/>
              </a:rPr>
              <a:t>Co-locations, co-occurrences </a:t>
            </a:r>
          </a:p>
          <a:p>
            <a:pPr marL="514350" lvl="1" indent="-395288">
              <a:buFont typeface="Arial" charset="0"/>
              <a:buChar char="•"/>
            </a:pPr>
            <a:r>
              <a:rPr lang="en-US" sz="2400" dirty="0" smtClean="0">
                <a:effectLst/>
                <a:latin typeface="Arial Hebrew" charset="-79"/>
                <a:ea typeface="Arial Hebrew" charset="-79"/>
                <a:cs typeface="Arial Hebrew" charset="-79"/>
              </a:rPr>
              <a:t>Location prediction models </a:t>
            </a:r>
          </a:p>
          <a:p>
            <a:pPr marL="514350" lvl="1" indent="-395288">
              <a:buFont typeface="Arial" charset="0"/>
              <a:buChar char="•"/>
            </a:pPr>
            <a:r>
              <a:rPr lang="en-US" sz="2400" dirty="0" smtClean="0">
                <a:effectLst/>
                <a:latin typeface="Arial Hebrew" charset="-79"/>
                <a:ea typeface="Arial Hebrew" charset="-79"/>
                <a:cs typeface="Arial Hebrew" charset="-79"/>
              </a:rPr>
              <a:t>Tele-connections</a:t>
            </a:r>
            <a:endParaRPr lang="en-US" sz="2400" dirty="0">
              <a:effectLst/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21" y="2835605"/>
            <a:ext cx="2833282" cy="1795089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4" b="13882"/>
          <a:stretch/>
        </p:blipFill>
        <p:spPr>
          <a:xfrm>
            <a:off x="5735903" y="2346413"/>
            <a:ext cx="1552754" cy="2293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273" y="4609228"/>
            <a:ext cx="2858727" cy="2203056"/>
          </a:xfrm>
          <a:prstGeom prst="rect">
            <a:avLst/>
          </a:prstGeom>
        </p:spPr>
      </p:pic>
      <p:pic>
        <p:nvPicPr>
          <p:cNvPr id="11" name="Picture 3" descr="O0115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9" y="3101948"/>
            <a:ext cx="2377254" cy="180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35W97115Nol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4931600"/>
            <a:ext cx="2551200" cy="185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27" descr="d95nes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084" y="5083132"/>
            <a:ext cx="2258274" cy="139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1028" descr="dop_d9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622" y="5067184"/>
            <a:ext cx="1848257" cy="14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29" descr="veg_d9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76" y="4999067"/>
            <a:ext cx="1848257" cy="14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1041"/>
          <p:cNvSpPr txBox="1">
            <a:spLocks noChangeArrowheads="1"/>
          </p:cNvSpPr>
          <p:nvPr/>
        </p:nvSpPr>
        <p:spPr bwMode="auto">
          <a:xfrm>
            <a:off x="3321718" y="6426844"/>
            <a:ext cx="166393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600" dirty="0"/>
              <a:t>Nest locations</a:t>
            </a:r>
          </a:p>
        </p:txBody>
      </p:sp>
      <p:sp>
        <p:nvSpPr>
          <p:cNvPr id="18" name="Text Box 1042"/>
          <p:cNvSpPr txBox="1">
            <a:spLocks noChangeArrowheads="1"/>
          </p:cNvSpPr>
          <p:nvPr/>
        </p:nvSpPr>
        <p:spPr bwMode="auto">
          <a:xfrm>
            <a:off x="5224622" y="6507973"/>
            <a:ext cx="204991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400"/>
              <a:t>Distance to open water</a:t>
            </a:r>
          </a:p>
        </p:txBody>
      </p:sp>
      <p:sp>
        <p:nvSpPr>
          <p:cNvPr id="19" name="Text Box 1043"/>
          <p:cNvSpPr txBox="1">
            <a:spLocks noChangeArrowheads="1"/>
          </p:cNvSpPr>
          <p:nvPr/>
        </p:nvSpPr>
        <p:spPr bwMode="auto">
          <a:xfrm>
            <a:off x="7108700" y="6490592"/>
            <a:ext cx="19259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600"/>
              <a:t>Vegetation durability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7685" y="4776657"/>
            <a:ext cx="6124910" cy="20174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480" y="2747826"/>
            <a:ext cx="2602023" cy="4055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216915" y="4271963"/>
            <a:ext cx="2909837" cy="25393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02621" y="2346413"/>
            <a:ext cx="4358929" cy="23393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41" y="1069420"/>
            <a:ext cx="4753324" cy="303391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386248" y="920982"/>
            <a:ext cx="4726217" cy="32732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666929" y="2346413"/>
            <a:ext cx="144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Hotspots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228796" y="883775"/>
            <a:ext cx="18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Tele-connections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43041" y="4738724"/>
            <a:ext cx="181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604740" y="4255930"/>
            <a:ext cx="216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Co-Location Patterns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71488" y="2725007"/>
            <a:ext cx="186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Spatial Outliers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3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0" grpId="0" animBg="1"/>
      <p:bldP spid="22" grpId="0" animBg="1"/>
      <p:bldP spid="23" grpId="0" animBg="1"/>
      <p:bldP spid="24" grpId="0" animBg="1"/>
      <p:bldP spid="27" grpId="0" animBg="1"/>
      <p:bldP spid="26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33" y="-1"/>
            <a:ext cx="10515600" cy="1091559"/>
          </a:xfrm>
        </p:spPr>
        <p:txBody>
          <a:bodyPr/>
          <a:lstStyle/>
          <a:p>
            <a:pPr algn="ctr"/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Limitations of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Traditional Techniques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4" y="1188257"/>
            <a:ext cx="11453362" cy="1161542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Many traditional </a:t>
            </a:r>
            <a:r>
              <a:rPr lang="en-US" altLang="en-US" sz="2200" smtClean="0">
                <a:latin typeface="Arial" charset="0"/>
                <a:ea typeface="Arial" charset="0"/>
                <a:cs typeface="Arial" charset="0"/>
              </a:rPr>
              <a:t>clustering techniques does 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not eliminate chance patterns </a:t>
            </a:r>
          </a:p>
          <a:p>
            <a:pPr marL="80010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For example: K-Means 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inds 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chance clusters in complete spatial randomness (CSR)</a:t>
            </a:r>
          </a:p>
          <a:p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4" y="2349798"/>
            <a:ext cx="5291935" cy="442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687604" y="4242062"/>
            <a:ext cx="2363147" cy="2313121"/>
            <a:chOff x="4665635" y="3819947"/>
            <a:chExt cx="2363147" cy="1901150"/>
          </a:xfrm>
        </p:grpSpPr>
        <p:sp>
          <p:nvSpPr>
            <p:cNvPr id="6" name="Text Box 18"/>
            <p:cNvSpPr txBox="1">
              <a:spLocks noChangeArrowheads="1"/>
            </p:cNvSpPr>
            <p:nvPr/>
          </p:nvSpPr>
          <p:spPr bwMode="auto">
            <a:xfrm>
              <a:off x="4665635" y="3819947"/>
              <a:ext cx="134043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en-US" altLang="en-US" sz="2000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Classical </a:t>
              </a:r>
            </a:p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en-US" altLang="en-US" sz="2000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Clustering</a:t>
              </a:r>
            </a:p>
          </p:txBody>
        </p:sp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4665635" y="4886325"/>
              <a:ext cx="2363147" cy="834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en-US" altLang="en-US" sz="2000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Spatial </a:t>
              </a:r>
            </a:p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en-US" altLang="en-US" sz="2000" dirty="0" smtClean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Clustering/Hotspot </a:t>
              </a:r>
            </a:p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en-US" altLang="en-US" sz="2000" dirty="0" smtClean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Detection</a:t>
              </a:r>
              <a:endPara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8517466" y="4275928"/>
            <a:ext cx="3276600" cy="2390345"/>
            <a:chOff x="5943600" y="3515378"/>
            <a:chExt cx="3048000" cy="2251542"/>
          </a:xfrm>
        </p:grpSpPr>
        <p:pic>
          <p:nvPicPr>
            <p:cNvPr id="10" name="Picture 2" descr="Östersund ma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515378"/>
              <a:ext cx="1484595" cy="1422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SaTScan™ - Software for the spatial, temporal, and space-time scan statistic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926" y="5029200"/>
              <a:ext cx="3015028" cy="737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" descr="New York City ma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482" y="3515378"/>
              <a:ext cx="1400118" cy="143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8325331" y="3463945"/>
            <a:ext cx="36583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Solution:</a:t>
            </a:r>
          </a:p>
          <a:p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Hotspot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51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17499"/>
          </a:xfrm>
        </p:spPr>
        <p:txBody>
          <a:bodyPr/>
          <a:lstStyle/>
          <a:p>
            <a:pPr algn="ctr"/>
            <a:r>
              <a:rPr lang="en-US" dirty="0" smtClean="0"/>
              <a:t>Spatial Context-Aware Hotspots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480" y="843960"/>
            <a:ext cx="8620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Spatial Theories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Evasion: No activities near the source e.g. disease </a:t>
            </a:r>
            <a:r>
              <a:rPr lang="mr-IN" altLang="en-US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spread latency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buFont typeface="Arial" charset="0"/>
              <a:buChar char="•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Diffusion: Less activities with distance e.g. disease</a:t>
            </a:r>
            <a:r>
              <a:rPr lang="mr-IN" altLang="en-US" dirty="0" smtClean="0">
                <a:latin typeface="Arial" charset="0"/>
                <a:ea typeface="Arial" charset="0"/>
                <a:cs typeface="Arial" charset="0"/>
              </a:rPr>
              <a:t> –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initial interaction decrease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Circles → Rings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effectLst/>
                <a:latin typeface="Arial" charset="0"/>
                <a:ea typeface="Arial" charset="0"/>
                <a:cs typeface="Arial" charset="0"/>
              </a:rPr>
              <a:t>Geographic features e.g., rivers, streams, roads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Hotspots → Hot Geographic Features (e.g. hot routes)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75" y="3449065"/>
            <a:ext cx="5088312" cy="2933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238" y="800246"/>
            <a:ext cx="2963248" cy="227900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343186" flipV="1">
            <a:off x="7754826" y="1939749"/>
            <a:ext cx="1250128" cy="210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27" y="2762604"/>
            <a:ext cx="5494959" cy="686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1" y="3390047"/>
            <a:ext cx="2881321" cy="18447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770" y="3389807"/>
            <a:ext cx="2833282" cy="17950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52" y="5203782"/>
            <a:ext cx="2594175" cy="165421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 flipV="1">
            <a:off x="3189292" y="2925040"/>
            <a:ext cx="590946" cy="457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7481" y="3410972"/>
            <a:ext cx="3193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NimbusSanL" charset="0"/>
              </a:rPr>
              <a:t>P</a:t>
            </a:r>
            <a:r>
              <a:rPr lang="en-US" sz="1400" smtClean="0">
                <a:effectLst/>
                <a:latin typeface="NimbusSanL" charset="0"/>
              </a:rPr>
              <a:t>edestrian fatality data from Orlando, FL </a:t>
            </a:r>
            <a:endParaRPr lang="en-US" sz="1400"/>
          </a:p>
        </p:txBody>
      </p:sp>
      <p:sp>
        <p:nvSpPr>
          <p:cNvPr id="4" name="Rectangle 3"/>
          <p:cNvSpPr/>
          <p:nvPr/>
        </p:nvSpPr>
        <p:spPr>
          <a:xfrm>
            <a:off x="8738491" y="3325639"/>
            <a:ext cx="1641640" cy="311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33009" y="3416221"/>
            <a:ext cx="1625600" cy="311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9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/>
      <p:bldP spid="4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232</Words>
  <Application>Microsoft Macintosh PowerPoint</Application>
  <PresentationFormat>Widescreen</PresentationFormat>
  <Paragraphs>50</Paragraphs>
  <Slides>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 Hebrew</vt:lpstr>
      <vt:lpstr>Calibri</vt:lpstr>
      <vt:lpstr>Calibri Light</vt:lpstr>
      <vt:lpstr>Mangal</vt:lpstr>
      <vt:lpstr>Microsoft Sans Serif</vt:lpstr>
      <vt:lpstr>NimbusSanL</vt:lpstr>
      <vt:lpstr>Wingdings</vt:lpstr>
      <vt:lpstr>Arial</vt:lpstr>
      <vt:lpstr>Office Theme</vt:lpstr>
      <vt:lpstr>Research Overview</vt:lpstr>
      <vt:lpstr>Spatial Autocorrelation</vt:lpstr>
      <vt:lpstr>Spatial Pattern Families</vt:lpstr>
      <vt:lpstr>Limitations of Traditional Techniques</vt:lpstr>
      <vt:lpstr>Spatial Context-Aware Hotspots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Emre Eftelioglu</dc:creator>
  <cp:lastModifiedBy>Emre Eftelioglu</cp:lastModifiedBy>
  <cp:revision>38</cp:revision>
  <dcterms:created xsi:type="dcterms:W3CDTF">2017-01-12T17:46:21Z</dcterms:created>
  <dcterms:modified xsi:type="dcterms:W3CDTF">2017-01-18T05:04:46Z</dcterms:modified>
</cp:coreProperties>
</file>